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6" r:id="rId7"/>
    <p:sldId id="258" r:id="rId8"/>
    <p:sldId id="259" r:id="rId9"/>
    <p:sldId id="260" r:id="rId10"/>
    <p:sldId id="261" r:id="rId11"/>
    <p:sldId id="277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28-Aug-22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28-Aug-22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435005"/>
            <a:ext cx="7821228" cy="2396130"/>
          </a:xfrm>
        </p:spPr>
        <p:txBody>
          <a:bodyPr/>
          <a:lstStyle/>
          <a:p>
            <a:r>
              <a:rPr lang="en-US" dirty="0"/>
              <a:t>Block chain based crowdfunding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74ADD-7DC4-530E-C5EF-4858460F1C1F}"/>
              </a:ext>
            </a:extLst>
          </p:cNvPr>
          <p:cNvSpPr txBox="1"/>
          <p:nvPr/>
        </p:nvSpPr>
        <p:spPr>
          <a:xfrm>
            <a:off x="301841" y="5095782"/>
            <a:ext cx="2645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+mj-lt"/>
              </a:rPr>
              <a:t>Submitted to, </a:t>
            </a:r>
          </a:p>
          <a:p>
            <a:r>
              <a:rPr lang="en-US" sz="1800" dirty="0">
                <a:solidFill>
                  <a:schemeClr val="accent6"/>
                </a:solidFill>
                <a:latin typeface="+mj-lt"/>
              </a:rPr>
              <a:t>Shammi Akhtar</a:t>
            </a:r>
          </a:p>
          <a:p>
            <a:r>
              <a:rPr lang="en-US" sz="1800" dirty="0">
                <a:solidFill>
                  <a:schemeClr val="accent6"/>
                </a:solidFill>
                <a:latin typeface="+mj-lt"/>
              </a:rPr>
              <a:t>Assistant Professor </a:t>
            </a:r>
          </a:p>
          <a:p>
            <a:r>
              <a:rPr lang="en-US" sz="1800" dirty="0">
                <a:solidFill>
                  <a:schemeClr val="accent6"/>
                </a:solidFill>
                <a:latin typeface="+mj-lt"/>
              </a:rPr>
              <a:t>Dept. of CSE, UAP</a:t>
            </a:r>
          </a:p>
          <a:p>
            <a:r>
              <a:rPr lang="en-US" sz="1800" dirty="0">
                <a:solidFill>
                  <a:schemeClr val="accent6"/>
                </a:solidFill>
                <a:latin typeface="+mj-lt"/>
              </a:rPr>
              <a:t>August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29</a:t>
            </a:r>
            <a:r>
              <a:rPr lang="en-US" sz="1800" dirty="0">
                <a:solidFill>
                  <a:schemeClr val="accent6"/>
                </a:solidFill>
                <a:latin typeface="+mj-lt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740" y="2281832"/>
            <a:ext cx="4579970" cy="53803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3740" y="3164803"/>
            <a:ext cx="5309918" cy="2872039"/>
          </a:xfrm>
        </p:spPr>
        <p:txBody>
          <a:bodyPr/>
          <a:lstStyle/>
          <a:p>
            <a:r>
              <a:rPr lang="en-US" sz="2000" b="1" dirty="0"/>
              <a:t>Bidita Sarkar Diba – 20101016</a:t>
            </a:r>
          </a:p>
          <a:p>
            <a:r>
              <a:rPr lang="en-US" sz="2000" b="1" dirty="0"/>
              <a:t>Md. Mahmudur Rahman - 20101009</a:t>
            </a:r>
          </a:p>
          <a:p>
            <a:r>
              <a:rPr lang="en-US" sz="2000" b="1" dirty="0"/>
              <a:t>Jayonto Dutta Plabon - 20101022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926" b="12926"/>
          <a:stretch/>
        </p:blipFill>
        <p:spPr>
          <a:xfrm>
            <a:off x="7672472" y="1433033"/>
            <a:ext cx="3527091" cy="3463540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6277971"/>
            <a:ext cx="563490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C3EF5C-845C-B026-9D3C-531DA847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110" y="169017"/>
            <a:ext cx="5848318" cy="667498"/>
          </a:xfrm>
        </p:spPr>
        <p:txBody>
          <a:bodyPr/>
          <a:lstStyle/>
          <a:p>
            <a:r>
              <a:rPr lang="en-US" dirty="0"/>
              <a:t>Fact finding methods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11CA98-643A-C784-4BE8-0C3E3B550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78662" y="1228591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INTERVIEWS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93BD93-1C63-DBF2-565D-988436C687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78661" y="1606420"/>
            <a:ext cx="2714713" cy="1773775"/>
          </a:xfrm>
        </p:spPr>
        <p:txBody>
          <a:bodyPr/>
          <a:lstStyle/>
          <a:p>
            <a:pPr algn="just"/>
            <a:r>
              <a:rPr lang="en-US" sz="1600" dirty="0"/>
              <a:t>We conducted over 50+ interview Session with startup companies, organizations and End Users.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7A495C9-B381-DE04-B4BC-2745FA8E93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241296"/>
            <a:ext cx="2556578" cy="365125"/>
          </a:xfrm>
        </p:spPr>
        <p:txBody>
          <a:bodyPr/>
          <a:lstStyle/>
          <a:p>
            <a:pPr algn="ctr"/>
            <a:r>
              <a:rPr lang="en-US" dirty="0"/>
              <a:t>QUESTIONNARIES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7EA910-0F38-F211-1E7C-9704D68B2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1643576"/>
            <a:ext cx="3105329" cy="1521228"/>
          </a:xfrm>
        </p:spPr>
        <p:txBody>
          <a:bodyPr/>
          <a:lstStyle/>
          <a:p>
            <a:r>
              <a:rPr lang="en-US" sz="1600" dirty="0"/>
              <a:t>We gathered information with questionnaires method from 100+ companies, organizations and End users.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90BCF5F-7278-19E7-BB92-D566E6C7D2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84738" y="3477806"/>
            <a:ext cx="2556577" cy="365125"/>
          </a:xfrm>
        </p:spPr>
        <p:txBody>
          <a:bodyPr/>
          <a:lstStyle/>
          <a:p>
            <a:pPr algn="ctr"/>
            <a:r>
              <a:rPr lang="en-US" dirty="0"/>
              <a:t>PROTOTYPING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A531AB0-F64C-11F7-BBAD-05DA98C947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78661" y="3897573"/>
            <a:ext cx="3132617" cy="1731836"/>
          </a:xfrm>
        </p:spPr>
        <p:txBody>
          <a:bodyPr/>
          <a:lstStyle/>
          <a:p>
            <a:r>
              <a:rPr lang="en-US" sz="1600" dirty="0"/>
              <a:t>We make a prototype and let the users to try our system. From that session we gathered some of the requirements.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10721B-0CCA-30B4-EF97-CA72F92D900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3477806"/>
            <a:ext cx="2556578" cy="365125"/>
          </a:xfrm>
        </p:spPr>
        <p:txBody>
          <a:bodyPr/>
          <a:lstStyle/>
          <a:p>
            <a:pPr algn="ctr"/>
            <a:r>
              <a:rPr lang="en-US" dirty="0"/>
              <a:t>JRP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1CB93B-AAD9-318B-A2D6-8454120E84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8465" y="4003242"/>
            <a:ext cx="3275859" cy="1412137"/>
          </a:xfrm>
        </p:spPr>
        <p:txBody>
          <a:bodyPr/>
          <a:lstStyle/>
          <a:p>
            <a:r>
              <a:rPr lang="en-US" sz="1600" dirty="0"/>
              <a:t>We discussed about our plan with some professionals and check the feasibility of our system.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DCC71-74A5-D089-ED1A-9FD472C49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50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053" y="119744"/>
            <a:ext cx="9960745" cy="667498"/>
          </a:xfrm>
        </p:spPr>
        <p:txBody>
          <a:bodyPr/>
          <a:lstStyle/>
          <a:p>
            <a:r>
              <a:rPr lang="en-US" dirty="0"/>
              <a:t>Software Requirements specifications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93123" y="1628651"/>
            <a:ext cx="1695177" cy="365125"/>
          </a:xfrm>
        </p:spPr>
        <p:txBody>
          <a:bodyPr/>
          <a:lstStyle/>
          <a:p>
            <a:r>
              <a:rPr lang="en-US" sz="2400" b="1" dirty="0"/>
              <a:t>ADMIN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2842" y="2114820"/>
            <a:ext cx="3384794" cy="348802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Your Profile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Pending Projects 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Approved Projects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Closed Project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Unapproved Project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Project wise Transaction List 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Project wise investor list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Project wise User Details</a:t>
            </a:r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50725" y="1628652"/>
            <a:ext cx="2556578" cy="365125"/>
          </a:xfrm>
        </p:spPr>
        <p:txBody>
          <a:bodyPr/>
          <a:lstStyle/>
          <a:p>
            <a:r>
              <a:rPr lang="en-US" sz="2400" dirty="0"/>
              <a:t>USER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70294" y="2178443"/>
            <a:ext cx="5085758" cy="365418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Your Profile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Segoe UI Historic" panose="020B0502040204020203" pitchFamily="34" charset="0"/>
              </a:rPr>
              <a:t>Running Projects</a:t>
            </a:r>
            <a:endParaRPr lang="en-US" sz="1800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Create Project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Segoe UI Historic" panose="020B0502040204020203" pitchFamily="34" charset="0"/>
              </a:rPr>
              <a:t>Pending Projects</a:t>
            </a:r>
            <a:endParaRPr lang="en-US" sz="1800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Show Approved Projects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Show unapproved Projects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Project wise investor list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Transaction Details </a:t>
            </a:r>
          </a:p>
          <a:p>
            <a:r>
              <a:rPr lang="en-US" sz="1800" dirty="0">
                <a:solidFill>
                  <a:srgbClr val="FFFFFF"/>
                </a:solidFill>
                <a:latin typeface="Segoe UI Historic" panose="020B0502040204020203" pitchFamily="34" charset="0"/>
              </a:rPr>
              <a:t>	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) Update Transaction </a:t>
            </a:r>
          </a:p>
          <a:p>
            <a:r>
              <a:rPr lang="en-US" sz="1800" dirty="0">
                <a:solidFill>
                  <a:srgbClr val="FFFFFF"/>
                </a:solidFill>
                <a:latin typeface="Segoe UI Historic" panose="020B0502040204020203" pitchFamily="34" charset="0"/>
              </a:rPr>
              <a:t>	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ii) Send transaction details to investors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0141" y="6226195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4C81C0-BAD2-9A80-69D6-75FB76460BB7}"/>
              </a:ext>
            </a:extLst>
          </p:cNvPr>
          <p:cNvCxnSpPr>
            <a:cxnSpLocks/>
          </p:cNvCxnSpPr>
          <p:nvPr/>
        </p:nvCxnSpPr>
        <p:spPr>
          <a:xfrm>
            <a:off x="6374167" y="1628652"/>
            <a:ext cx="0" cy="377784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9C8D1C-F697-3C10-A37F-E96A648F80C6}"/>
              </a:ext>
            </a:extLst>
          </p:cNvPr>
          <p:cNvCxnSpPr/>
          <p:nvPr/>
        </p:nvCxnSpPr>
        <p:spPr>
          <a:xfrm>
            <a:off x="6480699" y="27432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7BAB00-8A28-DC4B-5C1C-9FE5B38D3044}"/>
              </a:ext>
            </a:extLst>
          </p:cNvPr>
          <p:cNvCxnSpPr>
            <a:cxnSpLocks/>
          </p:cNvCxnSpPr>
          <p:nvPr/>
        </p:nvCxnSpPr>
        <p:spPr>
          <a:xfrm flipV="1">
            <a:off x="6329778" y="2388093"/>
            <a:ext cx="807869" cy="447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131" y="1473326"/>
            <a:ext cx="5974672" cy="580030"/>
          </a:xfrm>
        </p:spPr>
        <p:txBody>
          <a:bodyPr/>
          <a:lstStyle/>
          <a:p>
            <a:r>
              <a:rPr lang="en-US" dirty="0"/>
              <a:t>Sequence of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8" y="6192090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D165C7B7-7EAC-6B11-1B03-2DF76ECFE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34800"/>
              </p:ext>
            </p:extLst>
          </p:nvPr>
        </p:nvGraphicFramePr>
        <p:xfrm>
          <a:off x="1863324" y="2175027"/>
          <a:ext cx="8128000" cy="375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025">
                  <a:extLst>
                    <a:ext uri="{9D8B030D-6E8A-4147-A177-3AD203B41FA5}">
                      <a16:colId xmlns:a16="http://schemas.microsoft.com/office/drawing/2014/main" val="2616352072"/>
                    </a:ext>
                  </a:extLst>
                </a:gridCol>
                <a:gridCol w="2686975">
                  <a:extLst>
                    <a:ext uri="{9D8B030D-6E8A-4147-A177-3AD203B41FA5}">
                      <a16:colId xmlns:a16="http://schemas.microsoft.com/office/drawing/2014/main" val="4094222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6997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4438024"/>
                    </a:ext>
                  </a:extLst>
                </a:gridCol>
              </a:tblGrid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Preceding 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389798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 Gathering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18800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994870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own Wallet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12742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26869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B,C,D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58728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17883"/>
                  </a:ext>
                </a:extLst>
              </a:tr>
              <a:tr h="4694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Advertising 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0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550" y="76647"/>
            <a:ext cx="2583403" cy="575890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285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68CB24BE-3F14-D217-386E-E8F049AB86CA}"/>
              </a:ext>
            </a:extLst>
          </p:cNvPr>
          <p:cNvSpPr/>
          <p:nvPr/>
        </p:nvSpPr>
        <p:spPr>
          <a:xfrm flipH="1">
            <a:off x="2605265" y="2441343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2D56A-8F78-6AE7-9E35-B04A0B8E7975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>
            <a:off x="2605265" y="3018436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2B94C7-93AB-DB6C-F787-861684AD76B7}"/>
              </a:ext>
            </a:extLst>
          </p:cNvPr>
          <p:cNvCxnSpPr>
            <a:cxnSpLocks/>
          </p:cNvCxnSpPr>
          <p:nvPr/>
        </p:nvCxnSpPr>
        <p:spPr>
          <a:xfrm>
            <a:off x="3238617" y="244134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F14A5E-CD70-C536-B3DC-30231EBBBBAE}"/>
              </a:ext>
            </a:extLst>
          </p:cNvPr>
          <p:cNvCxnSpPr>
            <a:cxnSpLocks/>
          </p:cNvCxnSpPr>
          <p:nvPr/>
        </p:nvCxnSpPr>
        <p:spPr>
          <a:xfrm>
            <a:off x="3749045" y="244134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elay 25">
            <a:extLst>
              <a:ext uri="{FF2B5EF4-FFF2-40B4-BE49-F238E27FC236}">
                <a16:creationId xmlns:a16="http://schemas.microsoft.com/office/drawing/2014/main" id="{649E1116-923E-EE5B-DF14-0D5C2E24C211}"/>
              </a:ext>
            </a:extLst>
          </p:cNvPr>
          <p:cNvSpPr/>
          <p:nvPr/>
        </p:nvSpPr>
        <p:spPr>
          <a:xfrm flipH="1">
            <a:off x="5336014" y="61154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1BA864-A9D0-44B1-2AC1-15B0CEF91B1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>
            <a:off x="5336014" y="118863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EAE0E-E4BE-3282-791A-310D47184A5E}"/>
              </a:ext>
            </a:extLst>
          </p:cNvPr>
          <p:cNvCxnSpPr>
            <a:cxnSpLocks/>
          </p:cNvCxnSpPr>
          <p:nvPr/>
        </p:nvCxnSpPr>
        <p:spPr>
          <a:xfrm>
            <a:off x="5976229" y="64796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09EBC2-AA78-057B-50B0-1AD5827C7E7D}"/>
              </a:ext>
            </a:extLst>
          </p:cNvPr>
          <p:cNvCxnSpPr>
            <a:cxnSpLocks/>
          </p:cNvCxnSpPr>
          <p:nvPr/>
        </p:nvCxnSpPr>
        <p:spPr>
          <a:xfrm>
            <a:off x="6432027" y="64796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481B7BD8-20BD-D047-D7A6-D59628718341}"/>
              </a:ext>
            </a:extLst>
          </p:cNvPr>
          <p:cNvSpPr/>
          <p:nvPr/>
        </p:nvSpPr>
        <p:spPr>
          <a:xfrm flipH="1">
            <a:off x="7698420" y="652818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F275C8-7751-94BB-6EDC-49B2153F285D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7698420" y="1229911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5E5238-EEE1-F922-5C28-C4EC58C7AAF5}"/>
              </a:ext>
            </a:extLst>
          </p:cNvPr>
          <p:cNvCxnSpPr>
            <a:cxnSpLocks/>
          </p:cNvCxnSpPr>
          <p:nvPr/>
        </p:nvCxnSpPr>
        <p:spPr>
          <a:xfrm>
            <a:off x="8315574" y="652818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55D9E3-A858-5888-07A6-A89C56D358CD}"/>
              </a:ext>
            </a:extLst>
          </p:cNvPr>
          <p:cNvCxnSpPr>
            <a:cxnSpLocks/>
          </p:cNvCxnSpPr>
          <p:nvPr/>
        </p:nvCxnSpPr>
        <p:spPr>
          <a:xfrm>
            <a:off x="8834880" y="652818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lay 33">
            <a:extLst>
              <a:ext uri="{FF2B5EF4-FFF2-40B4-BE49-F238E27FC236}">
                <a16:creationId xmlns:a16="http://schemas.microsoft.com/office/drawing/2014/main" id="{FBA004F6-64A0-41AB-E062-B27084996B37}"/>
              </a:ext>
            </a:extLst>
          </p:cNvPr>
          <p:cNvSpPr/>
          <p:nvPr/>
        </p:nvSpPr>
        <p:spPr>
          <a:xfrm flipH="1">
            <a:off x="4257342" y="451517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87389D-8BCB-4648-D090-0178F4D05068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>
            <a:off x="4257342" y="509226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15BB36-CBEC-A1A2-275B-BE37A82F3C31}"/>
              </a:ext>
            </a:extLst>
          </p:cNvPr>
          <p:cNvCxnSpPr>
            <a:cxnSpLocks/>
          </p:cNvCxnSpPr>
          <p:nvPr/>
        </p:nvCxnSpPr>
        <p:spPr>
          <a:xfrm>
            <a:off x="4890694" y="451517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114EA6-848A-F96A-E5FB-1B4E6D97950B}"/>
              </a:ext>
            </a:extLst>
          </p:cNvPr>
          <p:cNvCxnSpPr>
            <a:cxnSpLocks/>
          </p:cNvCxnSpPr>
          <p:nvPr/>
        </p:nvCxnSpPr>
        <p:spPr>
          <a:xfrm>
            <a:off x="5401122" y="451517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96E0DF29-AEEB-D822-32DF-544DA52C0118}"/>
              </a:ext>
            </a:extLst>
          </p:cNvPr>
          <p:cNvSpPr/>
          <p:nvPr/>
        </p:nvSpPr>
        <p:spPr>
          <a:xfrm flipH="1">
            <a:off x="9026492" y="2591593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75ADB4-79FA-CB84-EA8F-4AE4741E0399}"/>
              </a:ext>
            </a:extLst>
          </p:cNvPr>
          <p:cNvCxnSpPr>
            <a:cxnSpLocks/>
            <a:stCxn id="42" idx="3"/>
            <a:endCxn id="42" idx="1"/>
          </p:cNvCxnSpPr>
          <p:nvPr/>
        </p:nvCxnSpPr>
        <p:spPr>
          <a:xfrm>
            <a:off x="9026492" y="3168686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D6832-9AF9-D9B4-B551-D91AE4486FE8}"/>
              </a:ext>
            </a:extLst>
          </p:cNvPr>
          <p:cNvCxnSpPr>
            <a:cxnSpLocks/>
          </p:cNvCxnSpPr>
          <p:nvPr/>
        </p:nvCxnSpPr>
        <p:spPr>
          <a:xfrm>
            <a:off x="9659844" y="259159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20E80B-8B18-80F7-28B0-9F270E6C66D3}"/>
              </a:ext>
            </a:extLst>
          </p:cNvPr>
          <p:cNvCxnSpPr>
            <a:cxnSpLocks/>
          </p:cNvCxnSpPr>
          <p:nvPr/>
        </p:nvCxnSpPr>
        <p:spPr>
          <a:xfrm>
            <a:off x="10170272" y="259159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483FDFCC-C34D-5DF6-0537-BBCCF5A42703}"/>
              </a:ext>
            </a:extLst>
          </p:cNvPr>
          <p:cNvSpPr/>
          <p:nvPr/>
        </p:nvSpPr>
        <p:spPr>
          <a:xfrm flipH="1">
            <a:off x="7752940" y="480212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D1CBA-DA5B-C3DE-A767-EFE41F99F652}"/>
              </a:ext>
            </a:extLst>
          </p:cNvPr>
          <p:cNvCxnSpPr>
            <a:cxnSpLocks/>
            <a:stCxn id="46" idx="3"/>
            <a:endCxn id="46" idx="1"/>
          </p:cNvCxnSpPr>
          <p:nvPr/>
        </p:nvCxnSpPr>
        <p:spPr>
          <a:xfrm>
            <a:off x="7752940" y="537921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C15466-D624-39DE-A075-A77061DDBE75}"/>
              </a:ext>
            </a:extLst>
          </p:cNvPr>
          <p:cNvCxnSpPr>
            <a:cxnSpLocks/>
          </p:cNvCxnSpPr>
          <p:nvPr/>
        </p:nvCxnSpPr>
        <p:spPr>
          <a:xfrm>
            <a:off x="8372778" y="4788987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9327E2-B38C-5570-3A9A-CF9193CFBA49}"/>
              </a:ext>
            </a:extLst>
          </p:cNvPr>
          <p:cNvCxnSpPr>
            <a:cxnSpLocks/>
          </p:cNvCxnSpPr>
          <p:nvPr/>
        </p:nvCxnSpPr>
        <p:spPr>
          <a:xfrm>
            <a:off x="8883206" y="4788987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elay 49">
            <a:extLst>
              <a:ext uri="{FF2B5EF4-FFF2-40B4-BE49-F238E27FC236}">
                <a16:creationId xmlns:a16="http://schemas.microsoft.com/office/drawing/2014/main" id="{DE0CD7C8-6B7E-2D32-234C-512274C4BB16}"/>
              </a:ext>
            </a:extLst>
          </p:cNvPr>
          <p:cNvSpPr/>
          <p:nvPr/>
        </p:nvSpPr>
        <p:spPr>
          <a:xfrm flipH="1">
            <a:off x="6073879" y="267413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7596A2-2312-0D17-8AD0-6CF8EDC178BB}"/>
              </a:ext>
            </a:extLst>
          </p:cNvPr>
          <p:cNvCxnSpPr>
            <a:cxnSpLocks/>
            <a:stCxn id="50" idx="3"/>
            <a:endCxn id="50" idx="1"/>
          </p:cNvCxnSpPr>
          <p:nvPr/>
        </p:nvCxnSpPr>
        <p:spPr>
          <a:xfrm>
            <a:off x="6073879" y="325122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CF638D-895A-A514-FFC0-8B6652C2A216}"/>
              </a:ext>
            </a:extLst>
          </p:cNvPr>
          <p:cNvCxnSpPr>
            <a:cxnSpLocks/>
          </p:cNvCxnSpPr>
          <p:nvPr/>
        </p:nvCxnSpPr>
        <p:spPr>
          <a:xfrm>
            <a:off x="6707231" y="267413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BA7194-484B-E22F-86D1-615801431673}"/>
              </a:ext>
            </a:extLst>
          </p:cNvPr>
          <p:cNvCxnSpPr>
            <a:cxnSpLocks/>
          </p:cNvCxnSpPr>
          <p:nvPr/>
        </p:nvCxnSpPr>
        <p:spPr>
          <a:xfrm>
            <a:off x="7217659" y="267413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6D30CA-EAC6-7C68-D683-09B10A905D78}"/>
              </a:ext>
            </a:extLst>
          </p:cNvPr>
          <p:cNvCxnSpPr>
            <a:cxnSpLocks/>
          </p:cNvCxnSpPr>
          <p:nvPr/>
        </p:nvCxnSpPr>
        <p:spPr>
          <a:xfrm flipV="1">
            <a:off x="3765415" y="1248525"/>
            <a:ext cx="1460378" cy="11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23A3DA5-F988-C7A5-821E-0600D91FB40C}"/>
              </a:ext>
            </a:extLst>
          </p:cNvPr>
          <p:cNvSpPr txBox="1"/>
          <p:nvPr/>
        </p:nvSpPr>
        <p:spPr>
          <a:xfrm>
            <a:off x="2771098" y="265168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D0A2E2-9B72-BEBD-106C-B6272E923A41}"/>
              </a:ext>
            </a:extLst>
          </p:cNvPr>
          <p:cNvSpPr txBox="1"/>
          <p:nvPr/>
        </p:nvSpPr>
        <p:spPr>
          <a:xfrm>
            <a:off x="4493400" y="4670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501C4D-1D4E-5CD3-3C3A-EF321F070445}"/>
              </a:ext>
            </a:extLst>
          </p:cNvPr>
          <p:cNvSpPr txBox="1"/>
          <p:nvPr/>
        </p:nvSpPr>
        <p:spPr>
          <a:xfrm>
            <a:off x="7871809" y="8270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78D731-3823-E273-6C82-95F38399DF07}"/>
              </a:ext>
            </a:extLst>
          </p:cNvPr>
          <p:cNvSpPr txBox="1"/>
          <p:nvPr/>
        </p:nvSpPr>
        <p:spPr>
          <a:xfrm>
            <a:off x="5501743" y="879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A4680-77D0-E290-CBA4-45F8A0B1518B}"/>
              </a:ext>
            </a:extLst>
          </p:cNvPr>
          <p:cNvSpPr txBox="1"/>
          <p:nvPr/>
        </p:nvSpPr>
        <p:spPr>
          <a:xfrm>
            <a:off x="9255870" y="2708298"/>
            <a:ext cx="3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98FEDAB-8212-ACEF-E581-6FCC5C4BF075}"/>
              </a:ext>
            </a:extLst>
          </p:cNvPr>
          <p:cNvSpPr txBox="1"/>
          <p:nvPr/>
        </p:nvSpPr>
        <p:spPr>
          <a:xfrm>
            <a:off x="7905259" y="49967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6478FD-6F0D-E077-E593-4F6E93B0B734}"/>
              </a:ext>
            </a:extLst>
          </p:cNvPr>
          <p:cNvSpPr txBox="1"/>
          <p:nvPr/>
        </p:nvSpPr>
        <p:spPr>
          <a:xfrm>
            <a:off x="6288461" y="285620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4C0E58-73C5-C7BE-2B66-C2005CAFFC78}"/>
              </a:ext>
            </a:extLst>
          </p:cNvPr>
          <p:cNvSpPr txBox="1"/>
          <p:nvPr/>
        </p:nvSpPr>
        <p:spPr>
          <a:xfrm>
            <a:off x="3357007" y="30158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C5DED2-D4D7-D794-8DDC-0FD6C1D39B8E}"/>
              </a:ext>
            </a:extLst>
          </p:cNvPr>
          <p:cNvSpPr txBox="1"/>
          <p:nvPr/>
        </p:nvSpPr>
        <p:spPr>
          <a:xfrm>
            <a:off x="3800342" y="2545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03DC73-6AF2-C531-C42F-8C5D1C1AB23E}"/>
              </a:ext>
            </a:extLst>
          </p:cNvPr>
          <p:cNvSpPr txBox="1"/>
          <p:nvPr/>
        </p:nvSpPr>
        <p:spPr>
          <a:xfrm>
            <a:off x="3373377" y="2545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125B50-52BB-81A6-6A12-30685CE0829D}"/>
              </a:ext>
            </a:extLst>
          </p:cNvPr>
          <p:cNvSpPr txBox="1"/>
          <p:nvPr/>
        </p:nvSpPr>
        <p:spPr>
          <a:xfrm>
            <a:off x="6092902" y="732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EB23AE-5323-5509-EB60-DF3590A38FB0}"/>
              </a:ext>
            </a:extLst>
          </p:cNvPr>
          <p:cNvSpPr txBox="1"/>
          <p:nvPr/>
        </p:nvSpPr>
        <p:spPr>
          <a:xfrm>
            <a:off x="6078989" y="121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57B754-DD93-5190-FE63-02886CD27BC3}"/>
              </a:ext>
            </a:extLst>
          </p:cNvPr>
          <p:cNvSpPr txBox="1"/>
          <p:nvPr/>
        </p:nvSpPr>
        <p:spPr>
          <a:xfrm>
            <a:off x="6503397" y="740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C742E7-CF9E-B6B2-99A5-353200D23467}"/>
              </a:ext>
            </a:extLst>
          </p:cNvPr>
          <p:cNvSpPr txBox="1"/>
          <p:nvPr/>
        </p:nvSpPr>
        <p:spPr>
          <a:xfrm>
            <a:off x="2809537" y="3015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B89CF7-F5C0-3EE1-6D01-69DDE81EAA6E}"/>
              </a:ext>
            </a:extLst>
          </p:cNvPr>
          <p:cNvSpPr txBox="1"/>
          <p:nvPr/>
        </p:nvSpPr>
        <p:spPr>
          <a:xfrm>
            <a:off x="3777292" y="30158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8261DF-E296-4ECC-4478-B89F66C5BC3F}"/>
              </a:ext>
            </a:extLst>
          </p:cNvPr>
          <p:cNvSpPr txBox="1"/>
          <p:nvPr/>
        </p:nvSpPr>
        <p:spPr>
          <a:xfrm>
            <a:off x="7207939" y="28335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61F3CD-706E-3775-ACB9-B308F47E8FFC}"/>
              </a:ext>
            </a:extLst>
          </p:cNvPr>
          <p:cNvSpPr txBox="1"/>
          <p:nvPr/>
        </p:nvSpPr>
        <p:spPr>
          <a:xfrm>
            <a:off x="6525014" y="1257080"/>
            <a:ext cx="25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51482F-AD34-CB46-A74F-E80E96A0020B}"/>
              </a:ext>
            </a:extLst>
          </p:cNvPr>
          <p:cNvSpPr txBox="1"/>
          <p:nvPr/>
        </p:nvSpPr>
        <p:spPr>
          <a:xfrm>
            <a:off x="6785089" y="2833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E3C8E5-6279-51CA-5E32-AFA57A8E112D}"/>
              </a:ext>
            </a:extLst>
          </p:cNvPr>
          <p:cNvSpPr txBox="1"/>
          <p:nvPr/>
        </p:nvSpPr>
        <p:spPr>
          <a:xfrm>
            <a:off x="8866563" y="793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DEEBB4-2628-4115-32FB-C81E99811C5A}"/>
              </a:ext>
            </a:extLst>
          </p:cNvPr>
          <p:cNvSpPr txBox="1"/>
          <p:nvPr/>
        </p:nvSpPr>
        <p:spPr>
          <a:xfrm>
            <a:off x="8426163" y="793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C1F596-FAD9-5DE9-E7CE-11B28985D366}"/>
              </a:ext>
            </a:extLst>
          </p:cNvPr>
          <p:cNvSpPr txBox="1"/>
          <p:nvPr/>
        </p:nvSpPr>
        <p:spPr>
          <a:xfrm>
            <a:off x="9253788" y="3192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605D8FD-C822-FB01-2FBB-C316B9E3E027}"/>
              </a:ext>
            </a:extLst>
          </p:cNvPr>
          <p:cNvSpPr txBox="1"/>
          <p:nvPr/>
        </p:nvSpPr>
        <p:spPr>
          <a:xfrm>
            <a:off x="6327688" y="3222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20D3C7-E88B-223F-C7EE-12774AFB35AC}"/>
              </a:ext>
            </a:extLst>
          </p:cNvPr>
          <p:cNvSpPr txBox="1"/>
          <p:nvPr/>
        </p:nvSpPr>
        <p:spPr>
          <a:xfrm>
            <a:off x="7899014" y="1245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FCB85B-EF9C-55CC-A197-9AE64BD5B3C8}"/>
              </a:ext>
            </a:extLst>
          </p:cNvPr>
          <p:cNvSpPr txBox="1"/>
          <p:nvPr/>
        </p:nvSpPr>
        <p:spPr>
          <a:xfrm>
            <a:off x="5572903" y="1196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AF545E-5176-E148-6205-E2EE98E158F0}"/>
              </a:ext>
            </a:extLst>
          </p:cNvPr>
          <p:cNvSpPr txBox="1"/>
          <p:nvPr/>
        </p:nvSpPr>
        <p:spPr>
          <a:xfrm>
            <a:off x="5010909" y="4696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00CF76-5BD1-A553-A150-C98497109DB5}"/>
              </a:ext>
            </a:extLst>
          </p:cNvPr>
          <p:cNvSpPr txBox="1"/>
          <p:nvPr/>
        </p:nvSpPr>
        <p:spPr>
          <a:xfrm>
            <a:off x="9741621" y="3222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6B3502-7958-A0F8-CB02-F81D78606656}"/>
              </a:ext>
            </a:extLst>
          </p:cNvPr>
          <p:cNvSpPr txBox="1"/>
          <p:nvPr/>
        </p:nvSpPr>
        <p:spPr>
          <a:xfrm>
            <a:off x="7207939" y="32438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9B3AE8-78E5-2A45-0D9B-10263F202847}"/>
              </a:ext>
            </a:extLst>
          </p:cNvPr>
          <p:cNvSpPr txBox="1"/>
          <p:nvPr/>
        </p:nvSpPr>
        <p:spPr>
          <a:xfrm>
            <a:off x="6817316" y="3248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F9A30BF-F328-6161-AA80-DBFCFC0E1C9E}"/>
              </a:ext>
            </a:extLst>
          </p:cNvPr>
          <p:cNvSpPr txBox="1"/>
          <p:nvPr/>
        </p:nvSpPr>
        <p:spPr>
          <a:xfrm>
            <a:off x="4522169" y="5105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C0D889-21C0-433F-A247-736CF92A21E0}"/>
              </a:ext>
            </a:extLst>
          </p:cNvPr>
          <p:cNvSpPr txBox="1"/>
          <p:nvPr/>
        </p:nvSpPr>
        <p:spPr>
          <a:xfrm>
            <a:off x="8011819" y="542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3499CC-85AA-CC2A-6336-06710BA61EDD}"/>
              </a:ext>
            </a:extLst>
          </p:cNvPr>
          <p:cNvSpPr txBox="1"/>
          <p:nvPr/>
        </p:nvSpPr>
        <p:spPr>
          <a:xfrm>
            <a:off x="8881411" y="1252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66272-34AB-795E-92AF-6FF8E6500BEC}"/>
              </a:ext>
            </a:extLst>
          </p:cNvPr>
          <p:cNvSpPr txBox="1"/>
          <p:nvPr/>
        </p:nvSpPr>
        <p:spPr>
          <a:xfrm>
            <a:off x="8458979" y="12864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08B6D7-80BF-72C8-937A-32AA2B992E63}"/>
              </a:ext>
            </a:extLst>
          </p:cNvPr>
          <p:cNvSpPr txBox="1"/>
          <p:nvPr/>
        </p:nvSpPr>
        <p:spPr>
          <a:xfrm>
            <a:off x="10222794" y="2753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0316BE4-D950-FBE1-358D-878191469571}"/>
              </a:ext>
            </a:extLst>
          </p:cNvPr>
          <p:cNvSpPr txBox="1"/>
          <p:nvPr/>
        </p:nvSpPr>
        <p:spPr>
          <a:xfrm>
            <a:off x="9779727" y="2745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4F2555-D4FE-0D9C-CD3A-98B84A93AA48}"/>
              </a:ext>
            </a:extLst>
          </p:cNvPr>
          <p:cNvSpPr txBox="1"/>
          <p:nvPr/>
        </p:nvSpPr>
        <p:spPr>
          <a:xfrm>
            <a:off x="10237652" y="3185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FC4601-2480-D539-4409-767E4C89E32A}"/>
              </a:ext>
            </a:extLst>
          </p:cNvPr>
          <p:cNvSpPr txBox="1"/>
          <p:nvPr/>
        </p:nvSpPr>
        <p:spPr>
          <a:xfrm>
            <a:off x="5021842" y="5106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DECB9D0-96F2-16E4-BBB2-6B81AAB6A75E}"/>
              </a:ext>
            </a:extLst>
          </p:cNvPr>
          <p:cNvSpPr txBox="1"/>
          <p:nvPr/>
        </p:nvSpPr>
        <p:spPr>
          <a:xfrm>
            <a:off x="5445146" y="4678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CE0961-F844-622F-DB0B-22A346CC8C5A}"/>
              </a:ext>
            </a:extLst>
          </p:cNvPr>
          <p:cNvSpPr txBox="1"/>
          <p:nvPr/>
        </p:nvSpPr>
        <p:spPr>
          <a:xfrm>
            <a:off x="8921290" y="5424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C83E058-6FEB-5EF6-4713-A346B153CF07}"/>
              </a:ext>
            </a:extLst>
          </p:cNvPr>
          <p:cNvSpPr txBox="1"/>
          <p:nvPr/>
        </p:nvSpPr>
        <p:spPr>
          <a:xfrm>
            <a:off x="8491094" y="5424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028A35-C05E-C139-5690-236369B5087B}"/>
              </a:ext>
            </a:extLst>
          </p:cNvPr>
          <p:cNvSpPr txBox="1"/>
          <p:nvPr/>
        </p:nvSpPr>
        <p:spPr>
          <a:xfrm>
            <a:off x="8855288" y="4944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26768D-FCC3-333F-BA25-6C8CD79941EA}"/>
              </a:ext>
            </a:extLst>
          </p:cNvPr>
          <p:cNvSpPr txBox="1"/>
          <p:nvPr/>
        </p:nvSpPr>
        <p:spPr>
          <a:xfrm>
            <a:off x="8448540" y="4952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1205D5-9C3A-270F-CA60-09A3561E7DB7}"/>
              </a:ext>
            </a:extLst>
          </p:cNvPr>
          <p:cNvSpPr txBox="1"/>
          <p:nvPr/>
        </p:nvSpPr>
        <p:spPr>
          <a:xfrm>
            <a:off x="5414676" y="5134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99847-3C6E-D2A4-EA6F-EB2FA8F217AD}"/>
              </a:ext>
            </a:extLst>
          </p:cNvPr>
          <p:cNvCxnSpPr>
            <a:cxnSpLocks/>
          </p:cNvCxnSpPr>
          <p:nvPr/>
        </p:nvCxnSpPr>
        <p:spPr>
          <a:xfrm flipV="1">
            <a:off x="6987400" y="1217602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79C6AC6-3CC1-AA9F-A22B-981E8B50BA6E}"/>
              </a:ext>
            </a:extLst>
          </p:cNvPr>
          <p:cNvCxnSpPr>
            <a:cxnSpLocks/>
          </p:cNvCxnSpPr>
          <p:nvPr/>
        </p:nvCxnSpPr>
        <p:spPr>
          <a:xfrm>
            <a:off x="7705434" y="3263537"/>
            <a:ext cx="1042649" cy="147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938E02-91FB-5C19-ADE0-244F82B76C46}"/>
              </a:ext>
            </a:extLst>
          </p:cNvPr>
          <p:cNvCxnSpPr>
            <a:cxnSpLocks/>
          </p:cNvCxnSpPr>
          <p:nvPr/>
        </p:nvCxnSpPr>
        <p:spPr>
          <a:xfrm flipV="1">
            <a:off x="8826896" y="3243888"/>
            <a:ext cx="148483" cy="145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5615539-3885-0708-5402-7B0646C2EB97}"/>
              </a:ext>
            </a:extLst>
          </p:cNvPr>
          <p:cNvCxnSpPr>
            <a:cxnSpLocks/>
          </p:cNvCxnSpPr>
          <p:nvPr/>
        </p:nvCxnSpPr>
        <p:spPr>
          <a:xfrm>
            <a:off x="3732551" y="3613220"/>
            <a:ext cx="452940" cy="1427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C10A1B2-A252-7347-5124-56654216D3EB}"/>
              </a:ext>
            </a:extLst>
          </p:cNvPr>
          <p:cNvCxnSpPr>
            <a:cxnSpLocks/>
          </p:cNvCxnSpPr>
          <p:nvPr/>
        </p:nvCxnSpPr>
        <p:spPr>
          <a:xfrm>
            <a:off x="6443824" y="1852517"/>
            <a:ext cx="642951" cy="73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9A0FF65-D886-5485-1809-9F7A922DE3AB}"/>
              </a:ext>
            </a:extLst>
          </p:cNvPr>
          <p:cNvCxnSpPr>
            <a:cxnSpLocks/>
          </p:cNvCxnSpPr>
          <p:nvPr/>
        </p:nvCxnSpPr>
        <p:spPr>
          <a:xfrm flipV="1">
            <a:off x="5401122" y="3385126"/>
            <a:ext cx="575107" cy="108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2C6A535-D4B7-C960-E75D-8917695322E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207939" y="1807004"/>
            <a:ext cx="1280594" cy="75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23622648-4DE1-BC00-20F1-1CF545E26CA0}"/>
              </a:ext>
            </a:extLst>
          </p:cNvPr>
          <p:cNvSpPr/>
          <p:nvPr/>
        </p:nvSpPr>
        <p:spPr>
          <a:xfrm>
            <a:off x="11267185" y="2677764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72F4FE6-7E01-8F8B-FEA7-C6288D78677A}"/>
              </a:ext>
            </a:extLst>
          </p:cNvPr>
          <p:cNvSpPr/>
          <p:nvPr/>
        </p:nvSpPr>
        <p:spPr>
          <a:xfrm>
            <a:off x="1186320" y="258096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C6FCDE4-2B06-79F2-69D6-E3191A41E9E0}"/>
              </a:ext>
            </a:extLst>
          </p:cNvPr>
          <p:cNvSpPr txBox="1"/>
          <p:nvPr/>
        </p:nvSpPr>
        <p:spPr>
          <a:xfrm>
            <a:off x="1362883" y="2853500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D42DAE0-E5C6-2C54-A184-071628E7673B}"/>
              </a:ext>
            </a:extLst>
          </p:cNvPr>
          <p:cNvSpPr txBox="1"/>
          <p:nvPr/>
        </p:nvSpPr>
        <p:spPr>
          <a:xfrm>
            <a:off x="11426338" y="29208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7917CCF-B773-9A50-BDC0-459ABB35D9AA}"/>
              </a:ext>
            </a:extLst>
          </p:cNvPr>
          <p:cNvCxnSpPr>
            <a:cxnSpLocks/>
          </p:cNvCxnSpPr>
          <p:nvPr/>
        </p:nvCxnSpPr>
        <p:spPr>
          <a:xfrm flipV="1">
            <a:off x="1929031" y="3009639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D133405-8ECF-5D4C-87B1-1ABA1B8E5561}"/>
              </a:ext>
            </a:extLst>
          </p:cNvPr>
          <p:cNvCxnSpPr>
            <a:cxnSpLocks/>
          </p:cNvCxnSpPr>
          <p:nvPr/>
        </p:nvCxnSpPr>
        <p:spPr>
          <a:xfrm flipV="1">
            <a:off x="10581098" y="3173561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F17843-2FFC-94F6-9777-CE18F668C45D}"/>
              </a:ext>
            </a:extLst>
          </p:cNvPr>
          <p:cNvSpPr txBox="1"/>
          <p:nvPr/>
        </p:nvSpPr>
        <p:spPr>
          <a:xfrm>
            <a:off x="1436454" y="2011716"/>
            <a:ext cx="2391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Requirement Gathering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6B58E-6D5E-7764-BE23-9E21070094B3}"/>
              </a:ext>
            </a:extLst>
          </p:cNvPr>
          <p:cNvSpPr txBox="1"/>
          <p:nvPr/>
        </p:nvSpPr>
        <p:spPr>
          <a:xfrm>
            <a:off x="5225426" y="141829"/>
            <a:ext cx="147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Create Crypto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781AA-C711-8AD6-0213-A6E39D66B7BD}"/>
              </a:ext>
            </a:extLst>
          </p:cNvPr>
          <p:cNvSpPr txBox="1"/>
          <p:nvPr/>
        </p:nvSpPr>
        <p:spPr>
          <a:xfrm>
            <a:off x="7742460" y="158093"/>
            <a:ext cx="191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Create own Wallet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57F1D-7E45-2804-2D2C-F9B60CDE4D85}"/>
              </a:ext>
            </a:extLst>
          </p:cNvPr>
          <p:cNvSpPr txBox="1"/>
          <p:nvPr/>
        </p:nvSpPr>
        <p:spPr>
          <a:xfrm>
            <a:off x="4409177" y="5825115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Design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09A4F-0834-9141-743C-EE90D1601D94}"/>
              </a:ext>
            </a:extLst>
          </p:cNvPr>
          <p:cNvSpPr txBox="1"/>
          <p:nvPr/>
        </p:nvSpPr>
        <p:spPr>
          <a:xfrm>
            <a:off x="6069985" y="3986074"/>
            <a:ext cx="145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Development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A173E-7C19-ABA5-3324-C4620ECABD00}"/>
              </a:ext>
            </a:extLst>
          </p:cNvPr>
          <p:cNvSpPr txBox="1"/>
          <p:nvPr/>
        </p:nvSpPr>
        <p:spPr>
          <a:xfrm>
            <a:off x="8195723" y="6133818"/>
            <a:ext cx="83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Testing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39C72-4111-0CFE-DBCC-B5F87F0C3549}"/>
              </a:ext>
            </a:extLst>
          </p:cNvPr>
          <p:cNvSpPr txBox="1"/>
          <p:nvPr/>
        </p:nvSpPr>
        <p:spPr>
          <a:xfrm>
            <a:off x="9035376" y="3925596"/>
            <a:ext cx="2336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Advertising our System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04" y="2047680"/>
            <a:ext cx="11611992" cy="580029"/>
          </a:xfrm>
        </p:spPr>
        <p:txBody>
          <a:bodyPr/>
          <a:lstStyle/>
          <a:p>
            <a:r>
              <a:rPr lang="en-US" sz="2400" dirty="0"/>
              <a:t>Forward, Backward Pass &amp; Critical Path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8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7EC8E2-8C78-875D-2532-6FAD1C6A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43069"/>
              </p:ext>
            </p:extLst>
          </p:nvPr>
        </p:nvGraphicFramePr>
        <p:xfrm>
          <a:off x="290004" y="2834860"/>
          <a:ext cx="11611993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545">
                  <a:extLst>
                    <a:ext uri="{9D8B030D-6E8A-4147-A177-3AD203B41FA5}">
                      <a16:colId xmlns:a16="http://schemas.microsoft.com/office/drawing/2014/main" val="3321388546"/>
                    </a:ext>
                  </a:extLst>
                </a:gridCol>
                <a:gridCol w="2388093">
                  <a:extLst>
                    <a:ext uri="{9D8B030D-6E8A-4147-A177-3AD203B41FA5}">
                      <a16:colId xmlns:a16="http://schemas.microsoft.com/office/drawing/2014/main" val="2817993206"/>
                    </a:ext>
                  </a:extLst>
                </a:gridCol>
                <a:gridCol w="1287262">
                  <a:extLst>
                    <a:ext uri="{9D8B030D-6E8A-4147-A177-3AD203B41FA5}">
                      <a16:colId xmlns:a16="http://schemas.microsoft.com/office/drawing/2014/main" val="2094879617"/>
                    </a:ext>
                  </a:extLst>
                </a:gridCol>
                <a:gridCol w="1225119">
                  <a:extLst>
                    <a:ext uri="{9D8B030D-6E8A-4147-A177-3AD203B41FA5}">
                      <a16:colId xmlns:a16="http://schemas.microsoft.com/office/drawing/2014/main" val="4069951336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2691490082"/>
                    </a:ext>
                  </a:extLst>
                </a:gridCol>
                <a:gridCol w="816746">
                  <a:extLst>
                    <a:ext uri="{9D8B030D-6E8A-4147-A177-3AD203B41FA5}">
                      <a16:colId xmlns:a16="http://schemas.microsoft.com/office/drawing/2014/main" val="2685464101"/>
                    </a:ext>
                  </a:extLst>
                </a:gridCol>
                <a:gridCol w="843378">
                  <a:extLst>
                    <a:ext uri="{9D8B030D-6E8A-4147-A177-3AD203B41FA5}">
                      <a16:colId xmlns:a16="http://schemas.microsoft.com/office/drawing/2014/main" val="2075302419"/>
                    </a:ext>
                  </a:extLst>
                </a:gridCol>
                <a:gridCol w="852257">
                  <a:extLst>
                    <a:ext uri="{9D8B030D-6E8A-4147-A177-3AD203B41FA5}">
                      <a16:colId xmlns:a16="http://schemas.microsoft.com/office/drawing/2014/main" val="4089310455"/>
                    </a:ext>
                  </a:extLst>
                </a:gridCol>
                <a:gridCol w="1109709">
                  <a:extLst>
                    <a:ext uri="{9D8B030D-6E8A-4147-A177-3AD203B41FA5}">
                      <a16:colId xmlns:a16="http://schemas.microsoft.com/office/drawing/2014/main" val="1894600327"/>
                    </a:ext>
                  </a:extLst>
                </a:gridCol>
                <a:gridCol w="1287261">
                  <a:extLst>
                    <a:ext uri="{9D8B030D-6E8A-4147-A177-3AD203B41FA5}">
                      <a16:colId xmlns:a16="http://schemas.microsoft.com/office/drawing/2014/main" val="2009641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Preceding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Critical Path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84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 Gathering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Crypto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2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own Wallet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5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7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B,C,D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62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6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Advertising 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27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836" y="31029"/>
            <a:ext cx="6455983" cy="575890"/>
          </a:xfrm>
        </p:spPr>
        <p:txBody>
          <a:bodyPr/>
          <a:lstStyle/>
          <a:p>
            <a:r>
              <a:rPr lang="en-US" dirty="0"/>
              <a:t>Critical Path Diagram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285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68CB24BE-3F14-D217-386E-E8F049AB86CA}"/>
              </a:ext>
            </a:extLst>
          </p:cNvPr>
          <p:cNvSpPr/>
          <p:nvPr/>
        </p:nvSpPr>
        <p:spPr>
          <a:xfrm flipH="1">
            <a:off x="2605265" y="2441343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2D56A-8F78-6AE7-9E35-B04A0B8E7975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>
            <a:off x="2605265" y="3018436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2B94C7-93AB-DB6C-F787-861684AD76B7}"/>
              </a:ext>
            </a:extLst>
          </p:cNvPr>
          <p:cNvCxnSpPr>
            <a:cxnSpLocks/>
          </p:cNvCxnSpPr>
          <p:nvPr/>
        </p:nvCxnSpPr>
        <p:spPr>
          <a:xfrm>
            <a:off x="3238617" y="244134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F14A5E-CD70-C536-B3DC-30231EBBBBAE}"/>
              </a:ext>
            </a:extLst>
          </p:cNvPr>
          <p:cNvCxnSpPr>
            <a:cxnSpLocks/>
          </p:cNvCxnSpPr>
          <p:nvPr/>
        </p:nvCxnSpPr>
        <p:spPr>
          <a:xfrm>
            <a:off x="3749045" y="244134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elay 25">
            <a:extLst>
              <a:ext uri="{FF2B5EF4-FFF2-40B4-BE49-F238E27FC236}">
                <a16:creationId xmlns:a16="http://schemas.microsoft.com/office/drawing/2014/main" id="{649E1116-923E-EE5B-DF14-0D5C2E24C211}"/>
              </a:ext>
            </a:extLst>
          </p:cNvPr>
          <p:cNvSpPr/>
          <p:nvPr/>
        </p:nvSpPr>
        <p:spPr>
          <a:xfrm flipH="1">
            <a:off x="5336014" y="61154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1BA864-A9D0-44B1-2AC1-15B0CEF91B1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>
            <a:off x="5336014" y="118863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EAE0E-E4BE-3282-791A-310D47184A5E}"/>
              </a:ext>
            </a:extLst>
          </p:cNvPr>
          <p:cNvCxnSpPr>
            <a:cxnSpLocks/>
          </p:cNvCxnSpPr>
          <p:nvPr/>
        </p:nvCxnSpPr>
        <p:spPr>
          <a:xfrm>
            <a:off x="5976229" y="64796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09EBC2-AA78-057B-50B0-1AD5827C7E7D}"/>
              </a:ext>
            </a:extLst>
          </p:cNvPr>
          <p:cNvCxnSpPr>
            <a:cxnSpLocks/>
          </p:cNvCxnSpPr>
          <p:nvPr/>
        </p:nvCxnSpPr>
        <p:spPr>
          <a:xfrm>
            <a:off x="6432027" y="64796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481B7BD8-20BD-D047-D7A6-D59628718341}"/>
              </a:ext>
            </a:extLst>
          </p:cNvPr>
          <p:cNvSpPr/>
          <p:nvPr/>
        </p:nvSpPr>
        <p:spPr>
          <a:xfrm flipH="1">
            <a:off x="7698420" y="652818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F275C8-7751-94BB-6EDC-49B2153F285D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7698420" y="1229911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5E5238-EEE1-F922-5C28-C4EC58C7AAF5}"/>
              </a:ext>
            </a:extLst>
          </p:cNvPr>
          <p:cNvCxnSpPr>
            <a:cxnSpLocks/>
          </p:cNvCxnSpPr>
          <p:nvPr/>
        </p:nvCxnSpPr>
        <p:spPr>
          <a:xfrm>
            <a:off x="8315574" y="652818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55D9E3-A858-5888-07A6-A89C56D358CD}"/>
              </a:ext>
            </a:extLst>
          </p:cNvPr>
          <p:cNvCxnSpPr>
            <a:cxnSpLocks/>
          </p:cNvCxnSpPr>
          <p:nvPr/>
        </p:nvCxnSpPr>
        <p:spPr>
          <a:xfrm>
            <a:off x="8834880" y="652818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15BB36-CBEC-A1A2-275B-BE37A82F3C31}"/>
              </a:ext>
            </a:extLst>
          </p:cNvPr>
          <p:cNvCxnSpPr>
            <a:cxnSpLocks/>
          </p:cNvCxnSpPr>
          <p:nvPr/>
        </p:nvCxnSpPr>
        <p:spPr>
          <a:xfrm>
            <a:off x="4890694" y="451517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114EA6-848A-F96A-E5FB-1B4E6D97950B}"/>
              </a:ext>
            </a:extLst>
          </p:cNvPr>
          <p:cNvCxnSpPr>
            <a:cxnSpLocks/>
          </p:cNvCxnSpPr>
          <p:nvPr/>
        </p:nvCxnSpPr>
        <p:spPr>
          <a:xfrm>
            <a:off x="5401122" y="451517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96E0DF29-AEEB-D822-32DF-544DA52C0118}"/>
              </a:ext>
            </a:extLst>
          </p:cNvPr>
          <p:cNvSpPr/>
          <p:nvPr/>
        </p:nvSpPr>
        <p:spPr>
          <a:xfrm flipH="1">
            <a:off x="9026492" y="2591593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75ADB4-79FA-CB84-EA8F-4AE4741E0399}"/>
              </a:ext>
            </a:extLst>
          </p:cNvPr>
          <p:cNvCxnSpPr>
            <a:cxnSpLocks/>
            <a:stCxn id="42" idx="3"/>
            <a:endCxn id="42" idx="1"/>
          </p:cNvCxnSpPr>
          <p:nvPr/>
        </p:nvCxnSpPr>
        <p:spPr>
          <a:xfrm>
            <a:off x="9026492" y="3168686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D6832-9AF9-D9B4-B551-D91AE4486FE8}"/>
              </a:ext>
            </a:extLst>
          </p:cNvPr>
          <p:cNvCxnSpPr>
            <a:cxnSpLocks/>
          </p:cNvCxnSpPr>
          <p:nvPr/>
        </p:nvCxnSpPr>
        <p:spPr>
          <a:xfrm>
            <a:off x="9659844" y="259159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20E80B-8B18-80F7-28B0-9F270E6C66D3}"/>
              </a:ext>
            </a:extLst>
          </p:cNvPr>
          <p:cNvCxnSpPr>
            <a:cxnSpLocks/>
          </p:cNvCxnSpPr>
          <p:nvPr/>
        </p:nvCxnSpPr>
        <p:spPr>
          <a:xfrm>
            <a:off x="10170272" y="2591592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483FDFCC-C34D-5DF6-0537-BBCCF5A42703}"/>
              </a:ext>
            </a:extLst>
          </p:cNvPr>
          <p:cNvSpPr/>
          <p:nvPr/>
        </p:nvSpPr>
        <p:spPr>
          <a:xfrm flipH="1">
            <a:off x="7752940" y="480212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D1CBA-DA5B-C3DE-A767-EFE41F99F652}"/>
              </a:ext>
            </a:extLst>
          </p:cNvPr>
          <p:cNvCxnSpPr>
            <a:cxnSpLocks/>
            <a:stCxn id="46" idx="3"/>
            <a:endCxn id="46" idx="1"/>
          </p:cNvCxnSpPr>
          <p:nvPr/>
        </p:nvCxnSpPr>
        <p:spPr>
          <a:xfrm>
            <a:off x="7752940" y="537921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C15466-D624-39DE-A075-A77061DDBE75}"/>
              </a:ext>
            </a:extLst>
          </p:cNvPr>
          <p:cNvCxnSpPr>
            <a:cxnSpLocks/>
          </p:cNvCxnSpPr>
          <p:nvPr/>
        </p:nvCxnSpPr>
        <p:spPr>
          <a:xfrm>
            <a:off x="8372778" y="4788987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9327E2-B38C-5570-3A9A-CF9193CFBA49}"/>
              </a:ext>
            </a:extLst>
          </p:cNvPr>
          <p:cNvCxnSpPr>
            <a:cxnSpLocks/>
          </p:cNvCxnSpPr>
          <p:nvPr/>
        </p:nvCxnSpPr>
        <p:spPr>
          <a:xfrm>
            <a:off x="8883206" y="4788987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Delay 49">
            <a:extLst>
              <a:ext uri="{FF2B5EF4-FFF2-40B4-BE49-F238E27FC236}">
                <a16:creationId xmlns:a16="http://schemas.microsoft.com/office/drawing/2014/main" id="{DE0CD7C8-6B7E-2D32-234C-512274C4BB16}"/>
              </a:ext>
            </a:extLst>
          </p:cNvPr>
          <p:cNvSpPr/>
          <p:nvPr/>
        </p:nvSpPr>
        <p:spPr>
          <a:xfrm flipH="1">
            <a:off x="6073879" y="2674136"/>
            <a:ext cx="1580226" cy="1154186"/>
          </a:xfrm>
          <a:prstGeom prst="flowChartDela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7596A2-2312-0D17-8AD0-6CF8EDC178BB}"/>
              </a:ext>
            </a:extLst>
          </p:cNvPr>
          <p:cNvCxnSpPr>
            <a:cxnSpLocks/>
            <a:stCxn id="50" idx="3"/>
            <a:endCxn id="50" idx="1"/>
          </p:cNvCxnSpPr>
          <p:nvPr/>
        </p:nvCxnSpPr>
        <p:spPr>
          <a:xfrm>
            <a:off x="6073879" y="3251229"/>
            <a:ext cx="1580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CF638D-895A-A514-FFC0-8B6652C2A216}"/>
              </a:ext>
            </a:extLst>
          </p:cNvPr>
          <p:cNvCxnSpPr>
            <a:cxnSpLocks/>
          </p:cNvCxnSpPr>
          <p:nvPr/>
        </p:nvCxnSpPr>
        <p:spPr>
          <a:xfrm>
            <a:off x="6707231" y="267413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BA7194-484B-E22F-86D1-615801431673}"/>
              </a:ext>
            </a:extLst>
          </p:cNvPr>
          <p:cNvCxnSpPr>
            <a:cxnSpLocks/>
          </p:cNvCxnSpPr>
          <p:nvPr/>
        </p:nvCxnSpPr>
        <p:spPr>
          <a:xfrm>
            <a:off x="7217659" y="2674135"/>
            <a:ext cx="0" cy="115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6D30CA-EAC6-7C68-D683-09B10A905D78}"/>
              </a:ext>
            </a:extLst>
          </p:cNvPr>
          <p:cNvCxnSpPr>
            <a:cxnSpLocks/>
          </p:cNvCxnSpPr>
          <p:nvPr/>
        </p:nvCxnSpPr>
        <p:spPr>
          <a:xfrm flipV="1">
            <a:off x="3765415" y="1248525"/>
            <a:ext cx="1460378" cy="11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23A3DA5-F988-C7A5-821E-0600D91FB40C}"/>
              </a:ext>
            </a:extLst>
          </p:cNvPr>
          <p:cNvSpPr txBox="1"/>
          <p:nvPr/>
        </p:nvSpPr>
        <p:spPr>
          <a:xfrm>
            <a:off x="2771098" y="265168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501C4D-1D4E-5CD3-3C3A-EF321F070445}"/>
              </a:ext>
            </a:extLst>
          </p:cNvPr>
          <p:cNvSpPr txBox="1"/>
          <p:nvPr/>
        </p:nvSpPr>
        <p:spPr>
          <a:xfrm>
            <a:off x="7871809" y="8270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78D731-3823-E273-6C82-95F38399DF07}"/>
              </a:ext>
            </a:extLst>
          </p:cNvPr>
          <p:cNvSpPr txBox="1"/>
          <p:nvPr/>
        </p:nvSpPr>
        <p:spPr>
          <a:xfrm>
            <a:off x="5501743" y="879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A4680-77D0-E290-CBA4-45F8A0B1518B}"/>
              </a:ext>
            </a:extLst>
          </p:cNvPr>
          <p:cNvSpPr txBox="1"/>
          <p:nvPr/>
        </p:nvSpPr>
        <p:spPr>
          <a:xfrm>
            <a:off x="9255870" y="2708298"/>
            <a:ext cx="3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98FEDAB-8212-ACEF-E581-6FCC5C4BF075}"/>
              </a:ext>
            </a:extLst>
          </p:cNvPr>
          <p:cNvSpPr txBox="1"/>
          <p:nvPr/>
        </p:nvSpPr>
        <p:spPr>
          <a:xfrm>
            <a:off x="7905259" y="49967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6478FD-6F0D-E077-E593-4F6E93B0B734}"/>
              </a:ext>
            </a:extLst>
          </p:cNvPr>
          <p:cNvSpPr txBox="1"/>
          <p:nvPr/>
        </p:nvSpPr>
        <p:spPr>
          <a:xfrm>
            <a:off x="6288461" y="285620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4C0E58-73C5-C7BE-2B66-C2005CAFFC78}"/>
              </a:ext>
            </a:extLst>
          </p:cNvPr>
          <p:cNvSpPr txBox="1"/>
          <p:nvPr/>
        </p:nvSpPr>
        <p:spPr>
          <a:xfrm>
            <a:off x="3357007" y="30158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C5DED2-D4D7-D794-8DDC-0FD6C1D39B8E}"/>
              </a:ext>
            </a:extLst>
          </p:cNvPr>
          <p:cNvSpPr txBox="1"/>
          <p:nvPr/>
        </p:nvSpPr>
        <p:spPr>
          <a:xfrm>
            <a:off x="3800342" y="2545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03DC73-6AF2-C531-C42F-8C5D1C1AB23E}"/>
              </a:ext>
            </a:extLst>
          </p:cNvPr>
          <p:cNvSpPr txBox="1"/>
          <p:nvPr/>
        </p:nvSpPr>
        <p:spPr>
          <a:xfrm>
            <a:off x="3373377" y="2545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125B50-52BB-81A6-6A12-30685CE0829D}"/>
              </a:ext>
            </a:extLst>
          </p:cNvPr>
          <p:cNvSpPr txBox="1"/>
          <p:nvPr/>
        </p:nvSpPr>
        <p:spPr>
          <a:xfrm>
            <a:off x="6092902" y="732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EB23AE-5323-5509-EB60-DF3590A38FB0}"/>
              </a:ext>
            </a:extLst>
          </p:cNvPr>
          <p:cNvSpPr txBox="1"/>
          <p:nvPr/>
        </p:nvSpPr>
        <p:spPr>
          <a:xfrm>
            <a:off x="6078989" y="121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57B754-DD93-5190-FE63-02886CD27BC3}"/>
              </a:ext>
            </a:extLst>
          </p:cNvPr>
          <p:cNvSpPr txBox="1"/>
          <p:nvPr/>
        </p:nvSpPr>
        <p:spPr>
          <a:xfrm>
            <a:off x="6503397" y="740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C742E7-CF9E-B6B2-99A5-353200D23467}"/>
              </a:ext>
            </a:extLst>
          </p:cNvPr>
          <p:cNvSpPr txBox="1"/>
          <p:nvPr/>
        </p:nvSpPr>
        <p:spPr>
          <a:xfrm>
            <a:off x="2809537" y="3015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B89CF7-F5C0-3EE1-6D01-69DDE81EAA6E}"/>
              </a:ext>
            </a:extLst>
          </p:cNvPr>
          <p:cNvSpPr txBox="1"/>
          <p:nvPr/>
        </p:nvSpPr>
        <p:spPr>
          <a:xfrm>
            <a:off x="3777292" y="30158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8261DF-E296-4ECC-4478-B89F66C5BC3F}"/>
              </a:ext>
            </a:extLst>
          </p:cNvPr>
          <p:cNvSpPr txBox="1"/>
          <p:nvPr/>
        </p:nvSpPr>
        <p:spPr>
          <a:xfrm>
            <a:off x="7207939" y="28335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61F3CD-706E-3775-ACB9-B308F47E8FFC}"/>
              </a:ext>
            </a:extLst>
          </p:cNvPr>
          <p:cNvSpPr txBox="1"/>
          <p:nvPr/>
        </p:nvSpPr>
        <p:spPr>
          <a:xfrm>
            <a:off x="6525014" y="1257080"/>
            <a:ext cx="25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351482F-AD34-CB46-A74F-E80E96A0020B}"/>
              </a:ext>
            </a:extLst>
          </p:cNvPr>
          <p:cNvSpPr txBox="1"/>
          <p:nvPr/>
        </p:nvSpPr>
        <p:spPr>
          <a:xfrm>
            <a:off x="6785089" y="2833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CE3C8E5-6279-51CA-5E32-AFA57A8E112D}"/>
              </a:ext>
            </a:extLst>
          </p:cNvPr>
          <p:cNvSpPr txBox="1"/>
          <p:nvPr/>
        </p:nvSpPr>
        <p:spPr>
          <a:xfrm>
            <a:off x="8866563" y="793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DEEBB4-2628-4115-32FB-C81E99811C5A}"/>
              </a:ext>
            </a:extLst>
          </p:cNvPr>
          <p:cNvSpPr txBox="1"/>
          <p:nvPr/>
        </p:nvSpPr>
        <p:spPr>
          <a:xfrm>
            <a:off x="8426163" y="793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C1F596-FAD9-5DE9-E7CE-11B28985D366}"/>
              </a:ext>
            </a:extLst>
          </p:cNvPr>
          <p:cNvSpPr txBox="1"/>
          <p:nvPr/>
        </p:nvSpPr>
        <p:spPr>
          <a:xfrm>
            <a:off x="9253788" y="3192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605D8FD-C822-FB01-2FBB-C316B9E3E027}"/>
              </a:ext>
            </a:extLst>
          </p:cNvPr>
          <p:cNvSpPr txBox="1"/>
          <p:nvPr/>
        </p:nvSpPr>
        <p:spPr>
          <a:xfrm>
            <a:off x="6327688" y="3222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20D3C7-E88B-223F-C7EE-12774AFB35AC}"/>
              </a:ext>
            </a:extLst>
          </p:cNvPr>
          <p:cNvSpPr txBox="1"/>
          <p:nvPr/>
        </p:nvSpPr>
        <p:spPr>
          <a:xfrm>
            <a:off x="7899014" y="12458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FCB85B-EF9C-55CC-A197-9AE64BD5B3C8}"/>
              </a:ext>
            </a:extLst>
          </p:cNvPr>
          <p:cNvSpPr txBox="1"/>
          <p:nvPr/>
        </p:nvSpPr>
        <p:spPr>
          <a:xfrm>
            <a:off x="5572903" y="1196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00CF76-5BD1-A553-A150-C98497109DB5}"/>
              </a:ext>
            </a:extLst>
          </p:cNvPr>
          <p:cNvSpPr txBox="1"/>
          <p:nvPr/>
        </p:nvSpPr>
        <p:spPr>
          <a:xfrm>
            <a:off x="9741621" y="3222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6B3502-7958-A0F8-CB02-F81D78606656}"/>
              </a:ext>
            </a:extLst>
          </p:cNvPr>
          <p:cNvSpPr txBox="1"/>
          <p:nvPr/>
        </p:nvSpPr>
        <p:spPr>
          <a:xfrm>
            <a:off x="7207939" y="32438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9B3AE8-78E5-2A45-0D9B-10263F202847}"/>
              </a:ext>
            </a:extLst>
          </p:cNvPr>
          <p:cNvSpPr txBox="1"/>
          <p:nvPr/>
        </p:nvSpPr>
        <p:spPr>
          <a:xfrm>
            <a:off x="6817316" y="3248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4C0D889-21C0-433F-A247-736CF92A21E0}"/>
              </a:ext>
            </a:extLst>
          </p:cNvPr>
          <p:cNvSpPr txBox="1"/>
          <p:nvPr/>
        </p:nvSpPr>
        <p:spPr>
          <a:xfrm>
            <a:off x="8011819" y="542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3499CC-85AA-CC2A-6336-06710BA61EDD}"/>
              </a:ext>
            </a:extLst>
          </p:cNvPr>
          <p:cNvSpPr txBox="1"/>
          <p:nvPr/>
        </p:nvSpPr>
        <p:spPr>
          <a:xfrm>
            <a:off x="8881411" y="1252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66272-34AB-795E-92AF-6FF8E6500BEC}"/>
              </a:ext>
            </a:extLst>
          </p:cNvPr>
          <p:cNvSpPr txBox="1"/>
          <p:nvPr/>
        </p:nvSpPr>
        <p:spPr>
          <a:xfrm>
            <a:off x="8458979" y="12864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08B6D7-80BF-72C8-937A-32AA2B992E63}"/>
              </a:ext>
            </a:extLst>
          </p:cNvPr>
          <p:cNvSpPr txBox="1"/>
          <p:nvPr/>
        </p:nvSpPr>
        <p:spPr>
          <a:xfrm>
            <a:off x="10222794" y="2753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0316BE4-D950-FBE1-358D-878191469571}"/>
              </a:ext>
            </a:extLst>
          </p:cNvPr>
          <p:cNvSpPr txBox="1"/>
          <p:nvPr/>
        </p:nvSpPr>
        <p:spPr>
          <a:xfrm>
            <a:off x="9779727" y="2745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4F2555-D4FE-0D9C-CD3A-98B84A93AA48}"/>
              </a:ext>
            </a:extLst>
          </p:cNvPr>
          <p:cNvSpPr txBox="1"/>
          <p:nvPr/>
        </p:nvSpPr>
        <p:spPr>
          <a:xfrm>
            <a:off x="10237652" y="3185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CE0961-F844-622F-DB0B-22A346CC8C5A}"/>
              </a:ext>
            </a:extLst>
          </p:cNvPr>
          <p:cNvSpPr txBox="1"/>
          <p:nvPr/>
        </p:nvSpPr>
        <p:spPr>
          <a:xfrm>
            <a:off x="8921290" y="5424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C83E058-6FEB-5EF6-4713-A346B153CF07}"/>
              </a:ext>
            </a:extLst>
          </p:cNvPr>
          <p:cNvSpPr txBox="1"/>
          <p:nvPr/>
        </p:nvSpPr>
        <p:spPr>
          <a:xfrm>
            <a:off x="8491094" y="5424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F028A35-C05E-C139-5690-236369B5087B}"/>
              </a:ext>
            </a:extLst>
          </p:cNvPr>
          <p:cNvSpPr txBox="1"/>
          <p:nvPr/>
        </p:nvSpPr>
        <p:spPr>
          <a:xfrm>
            <a:off x="8855288" y="4944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26768D-FCC3-333F-BA25-6C8CD79941EA}"/>
              </a:ext>
            </a:extLst>
          </p:cNvPr>
          <p:cNvSpPr txBox="1"/>
          <p:nvPr/>
        </p:nvSpPr>
        <p:spPr>
          <a:xfrm>
            <a:off x="8448540" y="4952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99847-3C6E-D2A4-EA6F-EB2FA8F217AD}"/>
              </a:ext>
            </a:extLst>
          </p:cNvPr>
          <p:cNvCxnSpPr>
            <a:cxnSpLocks/>
          </p:cNvCxnSpPr>
          <p:nvPr/>
        </p:nvCxnSpPr>
        <p:spPr>
          <a:xfrm flipV="1">
            <a:off x="6987400" y="1217602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79C6AC6-3CC1-AA9F-A22B-981E8B50BA6E}"/>
              </a:ext>
            </a:extLst>
          </p:cNvPr>
          <p:cNvCxnSpPr>
            <a:cxnSpLocks/>
          </p:cNvCxnSpPr>
          <p:nvPr/>
        </p:nvCxnSpPr>
        <p:spPr>
          <a:xfrm>
            <a:off x="7705434" y="3263537"/>
            <a:ext cx="1042649" cy="147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938E02-91FB-5C19-ADE0-244F82B76C46}"/>
              </a:ext>
            </a:extLst>
          </p:cNvPr>
          <p:cNvCxnSpPr>
            <a:cxnSpLocks/>
          </p:cNvCxnSpPr>
          <p:nvPr/>
        </p:nvCxnSpPr>
        <p:spPr>
          <a:xfrm flipV="1">
            <a:off x="8826896" y="3243888"/>
            <a:ext cx="148483" cy="145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C10A1B2-A252-7347-5124-56654216D3EB}"/>
              </a:ext>
            </a:extLst>
          </p:cNvPr>
          <p:cNvCxnSpPr>
            <a:cxnSpLocks/>
          </p:cNvCxnSpPr>
          <p:nvPr/>
        </p:nvCxnSpPr>
        <p:spPr>
          <a:xfrm>
            <a:off x="6443824" y="1852517"/>
            <a:ext cx="642951" cy="73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2C6A535-D4B7-C960-E75D-8917695322E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207939" y="1807004"/>
            <a:ext cx="1280594" cy="75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23622648-4DE1-BC00-20F1-1CF545E26CA0}"/>
              </a:ext>
            </a:extLst>
          </p:cNvPr>
          <p:cNvSpPr/>
          <p:nvPr/>
        </p:nvSpPr>
        <p:spPr>
          <a:xfrm>
            <a:off x="11267185" y="2677764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72F4FE6-7E01-8F8B-FEA7-C6288D78677A}"/>
              </a:ext>
            </a:extLst>
          </p:cNvPr>
          <p:cNvSpPr/>
          <p:nvPr/>
        </p:nvSpPr>
        <p:spPr>
          <a:xfrm>
            <a:off x="1186320" y="258096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C6FCDE4-2B06-79F2-69D6-E3191A41E9E0}"/>
              </a:ext>
            </a:extLst>
          </p:cNvPr>
          <p:cNvSpPr txBox="1"/>
          <p:nvPr/>
        </p:nvSpPr>
        <p:spPr>
          <a:xfrm>
            <a:off x="1362883" y="2853500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D42DAE0-E5C6-2C54-A184-071628E7673B}"/>
              </a:ext>
            </a:extLst>
          </p:cNvPr>
          <p:cNvSpPr txBox="1"/>
          <p:nvPr/>
        </p:nvSpPr>
        <p:spPr>
          <a:xfrm>
            <a:off x="11426338" y="29208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7917CCF-B773-9A50-BDC0-459ABB35D9AA}"/>
              </a:ext>
            </a:extLst>
          </p:cNvPr>
          <p:cNvCxnSpPr>
            <a:cxnSpLocks/>
          </p:cNvCxnSpPr>
          <p:nvPr/>
        </p:nvCxnSpPr>
        <p:spPr>
          <a:xfrm flipV="1">
            <a:off x="1929031" y="3009639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D133405-8ECF-5D4C-87B1-1ABA1B8E5561}"/>
              </a:ext>
            </a:extLst>
          </p:cNvPr>
          <p:cNvCxnSpPr>
            <a:cxnSpLocks/>
          </p:cNvCxnSpPr>
          <p:nvPr/>
        </p:nvCxnSpPr>
        <p:spPr>
          <a:xfrm flipV="1">
            <a:off x="10581098" y="3173561"/>
            <a:ext cx="639243" cy="1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CD3B3-6695-426D-CD86-4B94BA176678}"/>
              </a:ext>
            </a:extLst>
          </p:cNvPr>
          <p:cNvSpPr txBox="1"/>
          <p:nvPr/>
        </p:nvSpPr>
        <p:spPr>
          <a:xfrm>
            <a:off x="1564071" y="1930170"/>
            <a:ext cx="2391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Requirement Gathering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D9A5C-F203-5737-089D-CE1A28E1304F}"/>
              </a:ext>
            </a:extLst>
          </p:cNvPr>
          <p:cNvSpPr txBox="1"/>
          <p:nvPr/>
        </p:nvSpPr>
        <p:spPr>
          <a:xfrm>
            <a:off x="4820500" y="1802151"/>
            <a:ext cx="1478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Create Crypto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C5A28-6AB0-CB7D-A1B3-779D9B330FC2}"/>
              </a:ext>
            </a:extLst>
          </p:cNvPr>
          <p:cNvSpPr txBox="1"/>
          <p:nvPr/>
        </p:nvSpPr>
        <p:spPr>
          <a:xfrm>
            <a:off x="7862343" y="237178"/>
            <a:ext cx="191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Create own Wallet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0353-1D40-6FEA-15F3-DDA8EED426BA}"/>
              </a:ext>
            </a:extLst>
          </p:cNvPr>
          <p:cNvSpPr txBox="1"/>
          <p:nvPr/>
        </p:nvSpPr>
        <p:spPr>
          <a:xfrm>
            <a:off x="6190271" y="3985631"/>
            <a:ext cx="145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Development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440D8-8686-B247-E9B9-E6F2DDC9C6AB}"/>
              </a:ext>
            </a:extLst>
          </p:cNvPr>
          <p:cNvSpPr txBox="1"/>
          <p:nvPr/>
        </p:nvSpPr>
        <p:spPr>
          <a:xfrm>
            <a:off x="8161072" y="6277971"/>
            <a:ext cx="83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Testing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100F6-7E74-82E7-8A98-009D1B8E200A}"/>
              </a:ext>
            </a:extLst>
          </p:cNvPr>
          <p:cNvSpPr txBox="1"/>
          <p:nvPr/>
        </p:nvSpPr>
        <p:spPr>
          <a:xfrm>
            <a:off x="9235857" y="3899394"/>
            <a:ext cx="2336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Advertising our System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302481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06" y="2423603"/>
            <a:ext cx="4989629" cy="123805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281</TotalTime>
  <Words>465</Words>
  <Application>Microsoft Office PowerPoint</Application>
  <PresentationFormat>Widescreen</PresentationFormat>
  <Paragraphs>261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 Bold</vt:lpstr>
      <vt:lpstr>Courier New</vt:lpstr>
      <vt:lpstr>Daytona Pro Light</vt:lpstr>
      <vt:lpstr>Segoe UI Historic</vt:lpstr>
      <vt:lpstr>Office Theme</vt:lpstr>
      <vt:lpstr>Block chain based crowdfunding platform</vt:lpstr>
      <vt:lpstr>About Us</vt:lpstr>
      <vt:lpstr>Fact finding methods</vt:lpstr>
      <vt:lpstr>Software Requirements specifications</vt:lpstr>
      <vt:lpstr>Sequence of Activity</vt:lpstr>
      <vt:lpstr>Diagram</vt:lpstr>
      <vt:lpstr>Forward, Backward Pass &amp; Critical Path Calculation</vt:lpstr>
      <vt:lpstr>Critical Path Diagram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 based crowdfunding platform</dc:title>
  <dc:creator>Plabon Dutta</dc:creator>
  <cp:lastModifiedBy>Plabon Dutta</cp:lastModifiedBy>
  <cp:revision>9</cp:revision>
  <dcterms:created xsi:type="dcterms:W3CDTF">2022-08-08T17:02:51Z</dcterms:created>
  <dcterms:modified xsi:type="dcterms:W3CDTF">2022-08-28T16:54:31Z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